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400"/>
              <a:t>Interval Grade Distribution </a:t>
            </a:r>
          </a:p>
        </c:rich>
      </c:tx>
      <c:layout>
        <c:manualLayout>
          <c:xMode val="edge"/>
          <c:yMode val="edge"/>
          <c:x val="0.29000824793807239"/>
          <c:y val="3.2344901601532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04069377384257E-2"/>
          <c:y val="0.10059546824975528"/>
          <c:w val="0.88618118646008659"/>
          <c:h val="0.7759696214761783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442B-4012-903F-5DF83748DCD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442B-4012-903F-5DF83748DCD9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442B-4012-903F-5DF83748DCD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442B-4012-903F-5DF83748DCD9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442B-4012-903F-5DF83748DCD9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42B-4012-903F-5DF83748D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864768"/>
        <c:axId val="168866944"/>
      </c:barChart>
      <c:catAx>
        <c:axId val="168864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6648452754658787"/>
              <c:y val="0.9309433464123514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866944"/>
        <c:scaling>
          <c:orientation val="minMax"/>
          <c:max val="6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Frequency</a:t>
                </a:r>
              </a:p>
            </c:rich>
          </c:tx>
          <c:layout>
            <c:manualLayout>
              <c:xMode val="edge"/>
              <c:yMode val="edge"/>
              <c:x val="2.0090661298866982E-2"/>
              <c:y val="0.4192926906982310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47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400"/>
              <a:t> THM 415 Letter Grade Distribution</a:t>
            </a:r>
          </a:p>
        </c:rich>
      </c:tx>
      <c:layout>
        <c:manualLayout>
          <c:xMode val="edge"/>
          <c:yMode val="edge"/>
          <c:x val="0.23441122282709323"/>
          <c:y val="9.1906728403325352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67487394075740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7D7-4D31-8CB9-4E6ADDF16911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37D7-4D31-8CB9-4E6ADDF16911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37D7-4D31-8CB9-4E6ADDF16911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9">
                  <c:v>3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D7-4D31-8CB9-4E6ADDF16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561408"/>
        <c:axId val="264563712"/>
        <c:axId val="0"/>
      </c:bar3DChart>
      <c:catAx>
        <c:axId val="2645614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2933886975521235"/>
              <c:y val="0.918874471359808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45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2232716746E-2"/>
              <c:y val="0.46939362579677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140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9.1492601343762581E-2"/>
          <c:y val="8.1832281687359204E-2"/>
          <c:w val="0.87033849591497991"/>
          <c:h val="0.760905751488573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Altın</c:v>
                </c:pt>
                <c:pt idx="1">
                  <c:v>Başoda</c:v>
                </c:pt>
                <c:pt idx="2">
                  <c:v>Bodur</c:v>
                </c:pt>
                <c:pt idx="3">
                  <c:v>Erbey</c:v>
                </c:pt>
                <c:pt idx="4">
                  <c:v>Karagül</c:v>
                </c:pt>
                <c:pt idx="5">
                  <c:v>Kökten</c:v>
                </c:pt>
                <c:pt idx="6">
                  <c:v>Malçok</c:v>
                </c:pt>
                <c:pt idx="7">
                  <c:v>Özkan</c:v>
                </c:pt>
                <c:pt idx="8">
                  <c:v>Sümerman</c:v>
                </c:pt>
              </c:strCache>
            </c:strRef>
          </c:cat>
          <c:val>
            <c:numRef>
              <c:f>Midterm!$E$4:$E$12</c:f>
              <c:numCache>
                <c:formatCode>#,##0.00</c:formatCode>
                <c:ptCount val="9"/>
                <c:pt idx="0">
                  <c:v>59.166666666666664</c:v>
                </c:pt>
                <c:pt idx="1">
                  <c:v>60.833333333333329</c:v>
                </c:pt>
                <c:pt idx="2">
                  <c:v>55.833333333333336</c:v>
                </c:pt>
                <c:pt idx="3">
                  <c:v>62.5</c:v>
                </c:pt>
                <c:pt idx="4">
                  <c:v>56.666666666666664</c:v>
                </c:pt>
                <c:pt idx="5">
                  <c:v>45</c:v>
                </c:pt>
                <c:pt idx="6">
                  <c:v>60.833333333333329</c:v>
                </c:pt>
                <c:pt idx="7">
                  <c:v>75.833333333333329</c:v>
                </c:pt>
                <c:pt idx="8">
                  <c:v>79.166666666666657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77-4959-9A6D-667EF8681FBE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Altın</c:v>
                </c:pt>
                <c:pt idx="1">
                  <c:v>Başoda</c:v>
                </c:pt>
                <c:pt idx="2">
                  <c:v>Bodur</c:v>
                </c:pt>
                <c:pt idx="3">
                  <c:v>Erbey</c:v>
                </c:pt>
                <c:pt idx="4">
                  <c:v>Karagül</c:v>
                </c:pt>
                <c:pt idx="5">
                  <c:v>Kökten</c:v>
                </c:pt>
                <c:pt idx="6">
                  <c:v>Malçok</c:v>
                </c:pt>
                <c:pt idx="7">
                  <c:v>Özkan</c:v>
                </c:pt>
                <c:pt idx="8">
                  <c:v>Sümerman</c:v>
                </c:pt>
              </c:strCache>
            </c:strRef>
          </c:cat>
          <c:val>
            <c:numRef>
              <c:f>Midterm!$I$4:$I$12</c:f>
              <c:numCache>
                <c:formatCode>0.00</c:formatCode>
                <c:ptCount val="9"/>
                <c:pt idx="0">
                  <c:v>94.117647058823522</c:v>
                </c:pt>
                <c:pt idx="1">
                  <c:v>82.35294117647058</c:v>
                </c:pt>
                <c:pt idx="2">
                  <c:v>94.117647058823522</c:v>
                </c:pt>
                <c:pt idx="3">
                  <c:v>100</c:v>
                </c:pt>
                <c:pt idx="4">
                  <c:v>100</c:v>
                </c:pt>
                <c:pt idx="5">
                  <c:v>82.35294117647058</c:v>
                </c:pt>
                <c:pt idx="6">
                  <c:v>94.117647058823522</c:v>
                </c:pt>
                <c:pt idx="7">
                  <c:v>91.176470588235276</c:v>
                </c:pt>
                <c:pt idx="8">
                  <c:v>94.117647058823522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77-4959-9A6D-667EF8681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8593536"/>
        <c:axId val="261784704"/>
      </c:lineChart>
      <c:catAx>
        <c:axId val="19859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93748959172481"/>
              <c:y val="0.939235938825685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61784704"/>
        <c:crosses val="autoZero"/>
        <c:auto val="1"/>
        <c:lblAlgn val="ctr"/>
        <c:lblOffset val="100"/>
        <c:noMultiLvlLbl val="0"/>
      </c:catAx>
      <c:valAx>
        <c:axId val="261784704"/>
        <c:scaling>
          <c:orientation val="minMax"/>
          <c:max val="10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9859353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726614505816129"/>
          <c:y val="0.35104939062886659"/>
          <c:w val="0.41562314682671925"/>
          <c:h val="9.1027276547351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174885735223767E-2"/>
          <c:y val="2.4502256050011401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08-4EF8-A0F9-2759B7114F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F08-4EF8-A0F9-2759B7114F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F08-4EF8-A0F9-2759B7114F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F08-4EF8-A0F9-2759B7114F7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F08-4EF8-A0F9-2759B7114F7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F08-4EF8-A0F9-2759B7114F7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F08-4EF8-A0F9-2759B7114F79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F08-4EF8-A0F9-2759B7114F79}"/>
              </c:ext>
            </c:extLst>
          </c:dPt>
          <c:cat>
            <c:strRef>
              <c:f>Midterm!$B$97:$B$104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Midterm!$D$97:$D$104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0.33333333333333331</c:v>
                </c:pt>
                <c:pt idx="7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F08-4EF8-A0F9-2759B7114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14/11/2024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>
                <a:latin typeface="Times New Roman" pitchFamily="18" charset="0"/>
              </a:rPr>
              <a:t>Bilkent University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Faculty of Applied Sciences (FAS)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19</a:t>
            </a:r>
            <a:r>
              <a:rPr lang="en-AU" altLang="tr-TR" sz="1400" dirty="0"/>
              <a:t>/</a:t>
            </a:r>
            <a:r>
              <a:rPr lang="tr-TR" altLang="tr-TR" sz="1400" dirty="0"/>
              <a:t>11</a:t>
            </a:r>
            <a:r>
              <a:rPr lang="en-AU" altLang="tr-TR" sz="1400" dirty="0"/>
              <a:t>/20</a:t>
            </a:r>
            <a:r>
              <a:rPr lang="tr-TR" altLang="tr-TR" sz="1400" dirty="0"/>
              <a:t>24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192884"/>
              </p:ext>
            </p:extLst>
          </p:nvPr>
        </p:nvGraphicFramePr>
        <p:xfrm>
          <a:off x="250825" y="157162"/>
          <a:ext cx="8713788" cy="6086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55" name="Worksheet" r:id="rId3" imgW="8258186" imgH="3028988" progId="Excel.Sheet.8">
                  <p:embed/>
                </p:oleObj>
              </mc:Choice>
              <mc:Fallback>
                <p:oleObj name="Worksheet" r:id="rId3" imgW="8258186" imgH="302898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57162"/>
                        <a:ext cx="8713788" cy="6086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48269749"/>
              </p:ext>
            </p:extLst>
          </p:nvPr>
        </p:nvGraphicFramePr>
        <p:xfrm>
          <a:off x="179512" y="2665413"/>
          <a:ext cx="871296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9" name="Worksheet" r:id="rId3" imgW="4895742" imgH="742797" progId="Excel.Sheet.8">
                  <p:embed/>
                </p:oleObj>
              </mc:Choice>
              <mc:Fallback>
                <p:oleObj name="Worksheet" r:id="rId3" imgW="4895742" imgH="74279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65413"/>
                        <a:ext cx="871296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138771"/>
              </p:ext>
            </p:extLst>
          </p:nvPr>
        </p:nvGraphicFramePr>
        <p:xfrm>
          <a:off x="296863" y="188913"/>
          <a:ext cx="8595617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8" name="Worksheet" r:id="rId3" imgW="6439029" imgH="3924198" progId="Excel.Sheet.8">
                  <p:embed/>
                </p:oleObj>
              </mc:Choice>
              <mc:Fallback>
                <p:oleObj name="Worksheet" r:id="rId3" imgW="6439029" imgH="392419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913"/>
                        <a:ext cx="8595617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764991"/>
              </p:ext>
            </p:extLst>
          </p:nvPr>
        </p:nvGraphicFramePr>
        <p:xfrm>
          <a:off x="179387" y="115887"/>
          <a:ext cx="8785226" cy="640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063759"/>
              </p:ext>
            </p:extLst>
          </p:nvPr>
        </p:nvGraphicFramePr>
        <p:xfrm>
          <a:off x="251520" y="260648"/>
          <a:ext cx="8640960" cy="6192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62593"/>
              </p:ext>
            </p:extLst>
          </p:nvPr>
        </p:nvGraphicFramePr>
        <p:xfrm>
          <a:off x="251519" y="157162"/>
          <a:ext cx="8640961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311951"/>
              </p:ext>
            </p:extLst>
          </p:nvPr>
        </p:nvGraphicFramePr>
        <p:xfrm>
          <a:off x="179512" y="620713"/>
          <a:ext cx="8784975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3" name="Worksheet" r:id="rId3" imgW="5067257" imgH="2419337" progId="Excel.Sheet.8">
                  <p:embed/>
                </p:oleObj>
              </mc:Choice>
              <mc:Fallback>
                <p:oleObj name="Worksheet" r:id="rId3" imgW="5067257" imgH="24193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20713"/>
                        <a:ext cx="8784975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575481"/>
              </p:ext>
            </p:extLst>
          </p:nvPr>
        </p:nvGraphicFramePr>
        <p:xfrm>
          <a:off x="4860032" y="908050"/>
          <a:ext cx="3580706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7" name="Worksheet" r:id="rId3" imgW="2495444" imgH="2247892" progId="Excel.Sheet.8">
                  <p:embed/>
                </p:oleObj>
              </mc:Choice>
              <mc:Fallback>
                <p:oleObj name="Worksheet" r:id="rId3" imgW="2495444" imgH="224789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908050"/>
                        <a:ext cx="3580706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788715"/>
              </p:ext>
            </p:extLst>
          </p:nvPr>
        </p:nvGraphicFramePr>
        <p:xfrm>
          <a:off x="251520" y="908050"/>
          <a:ext cx="4176464" cy="5185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1310</TotalTime>
  <Words>935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144</cp:revision>
  <dcterms:created xsi:type="dcterms:W3CDTF">2009-11-08T07:48:00Z</dcterms:created>
  <dcterms:modified xsi:type="dcterms:W3CDTF">2024-11-14T12:32:59Z</dcterms:modified>
</cp:coreProperties>
</file>